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E6E473-64F5-41AD-9DB2-3BBD236966A8}">
  <a:tblStyle styleId="{D3E6E473-64F5-41AD-9DB2-3BBD236966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7586361c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7586361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7586361c4_0_14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7586361c4_0_1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7586361c4_0_11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7586361c4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7586361c4_0_15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c7586361c4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7586361c4_0_11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7586361c4_0_1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7586361c4_0_17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7586361c4_0_1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7586361c4_0_18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7586361c4_0_1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7586361c4_0_18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7586361c4_0_1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7586361c4_0_18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7586361c4_0_1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7586361c4_0_19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c7586361c4_0_1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7586361c4_0_19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7586361c4_0_1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7586361c4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7586361c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c7586361c4_0_19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c7586361c4_0_1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7586361c4_0_19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7586361c4_0_1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7586361c4_0_19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7586361c4_0_1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c7586361c4_0_19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c7586361c4_0_1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7586361c4_0_11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7586361c4_0_1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7586361c4_0_5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7586361c4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7586361c4_0_9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7586361c4_0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7586361c4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c7586361c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7586361c4_0_9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7586361c4_0_9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7586361c4_0_10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7586361c4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7586361c4_0_10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7586361c4_0_1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10000500" y="673"/>
            <a:ext cx="2191500" cy="21915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654"/>
            <a:ext cx="6871435" cy="6845694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4716200" y="2104533"/>
            <a:ext cx="6690000" cy="210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6778600" y="5233233"/>
            <a:ext cx="4627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1098467" y="1712900"/>
            <a:ext cx="63681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1pPr>
            <a:lvl2pPr lvl="1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2pPr>
            <a:lvl3pPr lvl="2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3pPr>
            <a:lvl4pPr lvl="3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4pPr>
            <a:lvl5pPr lvl="4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5pPr>
            <a:lvl6pPr lvl="5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6pPr>
            <a:lvl7pPr lvl="6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7pPr>
            <a:lvl8pPr lvl="7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8pPr>
            <a:lvl9pPr lvl="8" rtl="0">
              <a:spcBef>
                <a:spcPts val="0"/>
              </a:spcBef>
              <a:spcAft>
                <a:spcPts val="0"/>
              </a:spcAft>
              <a:buSzPts val="10700"/>
              <a:buNone/>
              <a:defRPr sz="107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1098467" y="3524166"/>
            <a:ext cx="6368100" cy="162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5875053" y="0"/>
            <a:ext cx="6316642" cy="6857248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1098467" y="2737333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730000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6577628" y="2090067"/>
            <a:ext cx="4537500" cy="3881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730000" y="525000"/>
            <a:ext cx="5065200" cy="1990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730000" y="2630067"/>
            <a:ext cx="5065200" cy="3221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5875053" y="0"/>
            <a:ext cx="6316642" cy="6857829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1098467" y="1155700"/>
            <a:ext cx="6116100" cy="469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507989"/>
            <a:ext cx="1383765" cy="1355016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730000" y="2211100"/>
            <a:ext cx="4048500" cy="2335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730000" y="4717333"/>
            <a:ext cx="4048500" cy="67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6197600" y="2262133"/>
            <a:ext cx="4902300" cy="3129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5504636"/>
            <a:ext cx="931877" cy="912853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1083633" y="5740500"/>
            <a:ext cx="9248100" cy="6984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65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  <a:defRPr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■"/>
              <a:defRPr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419100" y="1698175"/>
            <a:ext cx="11353800" cy="2065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800">
                <a:solidFill>
                  <a:srgbClr val="FFFFFF"/>
                </a:solidFill>
                <a:highlight>
                  <a:srgbClr val="FF0000"/>
                </a:highlight>
                <a:latin typeface="Comic Sans MS"/>
                <a:ea typeface="Comic Sans MS"/>
                <a:cs typeface="Comic Sans MS"/>
                <a:sym typeface="Comic Sans MS"/>
              </a:rPr>
              <a:t>POORNIMA</a:t>
            </a:r>
            <a:endParaRPr b="1" i="1" sz="6800">
              <a:solidFill>
                <a:srgbClr val="FFFFFF"/>
              </a:solidFill>
              <a:highlight>
                <a:srgbClr val="FF0000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6800">
              <a:solidFill>
                <a:srgbClr val="FFFFFF"/>
              </a:solidFill>
              <a:highlight>
                <a:srgbClr val="FF0000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6800">
                <a:solidFill>
                  <a:srgbClr val="FFFFFF"/>
                </a:solidFill>
                <a:highlight>
                  <a:srgbClr val="FF0000"/>
                </a:highlight>
                <a:latin typeface="Comic Sans MS"/>
                <a:ea typeface="Comic Sans MS"/>
                <a:cs typeface="Comic Sans MS"/>
                <a:sym typeface="Comic Sans MS"/>
              </a:rPr>
              <a:t>HACKATHON 2021</a:t>
            </a:r>
            <a:endParaRPr b="1" i="1" sz="8800">
              <a:solidFill>
                <a:srgbClr val="FFFFFF"/>
              </a:solidFill>
              <a:highlight>
                <a:srgbClr val="FF0000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type="title"/>
          </p:nvPr>
        </p:nvSpPr>
        <p:spPr>
          <a:xfrm>
            <a:off x="2005275" y="52500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Node MCU</a:t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1730000" y="1801225"/>
            <a:ext cx="9385200" cy="4950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32-bit RISC CPU 80MHz  </a:t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64KB of instruction RAM  </a:t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4MB flash  </a:t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96 KB of data RAM  </a:t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13- GPIO pins </a:t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Can be programmed with C/C++, Python, Arduino IDE</a:t>
            </a:r>
            <a:endParaRPr sz="344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/>
          <p:nvPr/>
        </p:nvSpPr>
        <p:spPr>
          <a:xfrm>
            <a:off x="7008550" y="5983425"/>
            <a:ext cx="5834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rgbClr val="FF0000"/>
                </a:solidFill>
                <a:highlight>
                  <a:srgbClr val="FFFF00"/>
                </a:highlight>
                <a:latin typeface="Lato"/>
                <a:ea typeface="Lato"/>
                <a:cs typeface="Lato"/>
                <a:sym typeface="Lato"/>
              </a:rPr>
              <a:t>Node MCU</a:t>
            </a:r>
            <a:endParaRPr b="1" sz="5000">
              <a:solidFill>
                <a:srgbClr val="FF0000"/>
              </a:solidFill>
              <a:highlight>
                <a:srgbClr val="FFFF00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title"/>
          </p:nvPr>
        </p:nvSpPr>
        <p:spPr>
          <a:xfrm>
            <a:off x="942000" y="2095950"/>
            <a:ext cx="4174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IR - Sensor</a:t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45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6"/>
          <p:cNvSpPr txBox="1"/>
          <p:nvPr>
            <p:ph idx="1" type="body"/>
          </p:nvPr>
        </p:nvSpPr>
        <p:spPr>
          <a:xfrm>
            <a:off x="631550" y="3920750"/>
            <a:ext cx="9385200" cy="2685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 lnSpcReduction="20000"/>
          </a:bodyPr>
          <a:lstStyle/>
          <a:p>
            <a:pPr indent="-44722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Active output level: Outputs Low logic level when obstacle is detected.</a:t>
            </a:r>
            <a:endParaRPr sz="3442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442">
              <a:solidFill>
                <a:srgbClr val="FFFFFF"/>
              </a:solidFill>
            </a:endParaRPr>
          </a:p>
          <a:p>
            <a:pPr indent="-447221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443"/>
              <a:buChar char="❖"/>
            </a:pPr>
            <a:r>
              <a:rPr lang="en-US" sz="3442">
                <a:solidFill>
                  <a:srgbClr val="FFFFFF"/>
                </a:solidFill>
              </a:rPr>
              <a:t> On board Obstacle Detection LED indicator</a:t>
            </a:r>
            <a:endParaRPr sz="3442">
              <a:solidFill>
                <a:srgbClr val="FFFFFF"/>
              </a:solidFill>
            </a:endParaRPr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8825" y="199350"/>
            <a:ext cx="5786375" cy="357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512042" y="416608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4900">
                <a:solidFill>
                  <a:srgbClr val="93C47D"/>
                </a:solidFill>
              </a:rPr>
              <a:t>Arduino IDE</a:t>
            </a:r>
            <a:endParaRPr b="1" sz="4900">
              <a:solidFill>
                <a:srgbClr val="93C47D"/>
              </a:solidFill>
            </a:endParaRPr>
          </a:p>
        </p:txBody>
      </p:sp>
      <p:sp>
        <p:nvSpPr>
          <p:cNvPr id="214" name="Google Shape;214;p27"/>
          <p:cNvSpPr txBox="1"/>
          <p:nvPr>
            <p:ph idx="4294967295" type="body"/>
          </p:nvPr>
        </p:nvSpPr>
        <p:spPr>
          <a:xfrm>
            <a:off x="200250" y="2160742"/>
            <a:ext cx="9385200" cy="3881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 lnSpcReduction="10000"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The Arduino IDE supports the languages C and C++ using special rules of code structuring. </a:t>
            </a:r>
            <a:endParaRPr sz="33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  <a:p>
            <a:pPr indent="-438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The Arduino IDE supplies a software library from the Wiring project, which provides many common input and output procedures.</a:t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4437" y="43075"/>
            <a:ext cx="10143125" cy="677184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8"/>
          <p:cNvSpPr txBox="1"/>
          <p:nvPr/>
        </p:nvSpPr>
        <p:spPr>
          <a:xfrm>
            <a:off x="2693550" y="5303025"/>
            <a:ext cx="68049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1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Arduino IDE </a:t>
            </a:r>
            <a:endParaRPr b="1" sz="61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213" y="0"/>
            <a:ext cx="791557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 txBox="1"/>
          <p:nvPr/>
        </p:nvSpPr>
        <p:spPr>
          <a:xfrm>
            <a:off x="212675" y="93025"/>
            <a:ext cx="39873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Flow </a:t>
            </a:r>
            <a:r>
              <a:rPr b="1" lang="en-US" sz="5100" u="sng">
                <a:latin typeface="Lato"/>
                <a:ea typeface="Lato"/>
                <a:cs typeface="Lato"/>
                <a:sym typeface="Lato"/>
              </a:rPr>
              <a:t>Chart</a:t>
            </a:r>
            <a:endParaRPr b="1" sz="5100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165" y="76200"/>
            <a:ext cx="7999661" cy="670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0474" y="83350"/>
            <a:ext cx="9231062" cy="669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0567" y="90487"/>
            <a:ext cx="9230866" cy="667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/>
        </p:nvSpPr>
        <p:spPr>
          <a:xfrm>
            <a:off x="289500" y="4301225"/>
            <a:ext cx="11613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rgbClr val="FFFFFF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Team name :  </a:t>
            </a:r>
            <a:r>
              <a:rPr lang="en-US" sz="3600" u="sng">
                <a:solidFill>
                  <a:srgbClr val="FFFFFF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Technothorn </a:t>
            </a:r>
            <a:endParaRPr sz="3600" u="sng">
              <a:solidFill>
                <a:srgbClr val="FFFFFF"/>
              </a:solidFill>
              <a:highlight>
                <a:srgbClr val="FF0000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 u="sng">
              <a:solidFill>
                <a:srgbClr val="FFFFFF"/>
              </a:solidFill>
              <a:highlight>
                <a:srgbClr val="FF0000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rgbClr val="FFFFFF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Project name : </a:t>
            </a:r>
            <a:r>
              <a:rPr lang="en-US" sz="3600" u="sng">
                <a:solidFill>
                  <a:srgbClr val="FFFFFF"/>
                </a:solidFill>
                <a:highlight>
                  <a:srgbClr val="FF0000"/>
                </a:highlight>
                <a:latin typeface="Impact"/>
                <a:ea typeface="Impact"/>
                <a:cs typeface="Impact"/>
                <a:sym typeface="Impact"/>
              </a:rPr>
              <a:t>To create IoT based system for smart parking.</a:t>
            </a:r>
            <a:endParaRPr sz="3600" u="sng">
              <a:solidFill>
                <a:srgbClr val="FFFFFF"/>
              </a:solidFill>
              <a:highlight>
                <a:srgbClr val="FF0000"/>
              </a:highlight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/>
          <p:nvPr>
            <p:ph type="title"/>
          </p:nvPr>
        </p:nvSpPr>
        <p:spPr>
          <a:xfrm>
            <a:off x="2005275" y="52500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51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Advantages</a:t>
            </a:r>
            <a:endParaRPr b="1" sz="51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33"/>
          <p:cNvSpPr txBox="1"/>
          <p:nvPr>
            <p:ph idx="1" type="body"/>
          </p:nvPr>
        </p:nvSpPr>
        <p:spPr>
          <a:xfrm>
            <a:off x="1730000" y="1801225"/>
            <a:ext cx="9385200" cy="4325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Shorter waiting time at parking place. </a:t>
            </a:r>
            <a:endParaRPr sz="3742">
              <a:solidFill>
                <a:srgbClr val="FFFFFF"/>
              </a:solidFill>
            </a:endParaRPr>
          </a:p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It saves fuel, money, space and time. </a:t>
            </a:r>
            <a:endParaRPr sz="3742">
              <a:solidFill>
                <a:srgbClr val="FFFFFF"/>
              </a:solidFill>
            </a:endParaRPr>
          </a:p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Reduced pollution. </a:t>
            </a:r>
            <a:endParaRPr sz="3742">
              <a:solidFill>
                <a:srgbClr val="FFFFFF"/>
              </a:solidFill>
            </a:endParaRPr>
          </a:p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Reduced traffic. </a:t>
            </a:r>
            <a:endParaRPr sz="3742">
              <a:solidFill>
                <a:srgbClr val="FFFFFF"/>
              </a:solidFill>
            </a:endParaRPr>
          </a:p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Carbon emission is reduced. </a:t>
            </a:r>
            <a:endParaRPr sz="3742">
              <a:solidFill>
                <a:srgbClr val="FFFFFF"/>
              </a:solidFill>
            </a:endParaRPr>
          </a:p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Efficiency</a:t>
            </a:r>
            <a:endParaRPr sz="374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 txBox="1"/>
          <p:nvPr>
            <p:ph type="title"/>
          </p:nvPr>
        </p:nvSpPr>
        <p:spPr>
          <a:xfrm>
            <a:off x="2005275" y="33895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51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Applications</a:t>
            </a:r>
            <a:endParaRPr b="1" sz="51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34"/>
          <p:cNvSpPr txBox="1"/>
          <p:nvPr>
            <p:ph idx="1" type="body"/>
          </p:nvPr>
        </p:nvSpPr>
        <p:spPr>
          <a:xfrm>
            <a:off x="1729875" y="1461975"/>
            <a:ext cx="9385200" cy="5196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662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43"/>
              <a:buChar char="❖"/>
            </a:pPr>
            <a:r>
              <a:rPr lang="en-US" sz="3742">
                <a:solidFill>
                  <a:srgbClr val="FFFFFF"/>
                </a:solidFill>
              </a:rPr>
              <a:t>The smart car parking system can be implemented in …</a:t>
            </a:r>
            <a:endParaRPr sz="3742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742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742">
                <a:solidFill>
                  <a:srgbClr val="FFFFFF"/>
                </a:solidFill>
              </a:rPr>
              <a:t>• </a:t>
            </a:r>
            <a:r>
              <a:rPr lang="en-US" sz="3742">
                <a:solidFill>
                  <a:srgbClr val="FFFFFF"/>
                </a:solidFill>
              </a:rPr>
              <a:t>Shopping malls </a:t>
            </a:r>
            <a:endParaRPr sz="3742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742">
                <a:solidFill>
                  <a:srgbClr val="FFFFFF"/>
                </a:solidFill>
              </a:rPr>
              <a:t>• </a:t>
            </a:r>
            <a:r>
              <a:rPr lang="en-US" sz="3742">
                <a:solidFill>
                  <a:srgbClr val="FFFFFF"/>
                </a:solidFill>
              </a:rPr>
              <a:t>R</a:t>
            </a:r>
            <a:r>
              <a:rPr lang="en-US" sz="3742">
                <a:solidFill>
                  <a:srgbClr val="FFFFFF"/>
                </a:solidFill>
              </a:rPr>
              <a:t>estaurants </a:t>
            </a:r>
            <a:endParaRPr sz="3742">
              <a:solidFill>
                <a:srgbClr val="FFFFFF"/>
              </a:solidFill>
            </a:endParaRPr>
          </a:p>
          <a:p>
            <a:pPr indent="45720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742">
                <a:solidFill>
                  <a:srgbClr val="FFFFFF"/>
                </a:solidFill>
              </a:rPr>
              <a:t>• Theatres</a:t>
            </a:r>
            <a:endParaRPr sz="374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type="title"/>
          </p:nvPr>
        </p:nvSpPr>
        <p:spPr>
          <a:xfrm>
            <a:off x="2005400" y="29905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51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5142">
              <a:solidFill>
                <a:srgbClr val="93C47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5"/>
          <p:cNvSpPr txBox="1"/>
          <p:nvPr>
            <p:ph idx="1" type="body"/>
          </p:nvPr>
        </p:nvSpPr>
        <p:spPr>
          <a:xfrm>
            <a:off x="1730000" y="1807500"/>
            <a:ext cx="9385200" cy="5050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35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43"/>
              <a:buChar char="❖"/>
            </a:pPr>
            <a:r>
              <a:rPr lang="en-US" sz="3542">
                <a:solidFill>
                  <a:srgbClr val="FFFFFF"/>
                </a:solidFill>
              </a:rPr>
              <a:t>This project focuses on implementation of car parking place detection using Internet of Things.  </a:t>
            </a:r>
            <a:endParaRPr sz="3542">
              <a:solidFill>
                <a:srgbClr val="FFFFFF"/>
              </a:solidFill>
            </a:endParaRPr>
          </a:p>
          <a:p>
            <a:pPr indent="-4535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43"/>
              <a:buChar char="❖"/>
            </a:pPr>
            <a:r>
              <a:rPr lang="en-US" sz="3542">
                <a:solidFill>
                  <a:srgbClr val="FFFFFF"/>
                </a:solidFill>
              </a:rPr>
              <a:t>The system benefits of smart parking go well beyond avoiding time wasting. </a:t>
            </a:r>
            <a:endParaRPr sz="3542">
              <a:solidFill>
                <a:srgbClr val="FFFFFF"/>
              </a:solidFill>
            </a:endParaRPr>
          </a:p>
          <a:p>
            <a:pPr indent="-453571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43"/>
              <a:buChar char="❖"/>
            </a:pPr>
            <a:r>
              <a:rPr lang="en-US" sz="3542">
                <a:solidFill>
                  <a:srgbClr val="FFFFFF"/>
                </a:solidFill>
              </a:rPr>
              <a:t>Developing a smart parking solutions with in a city solves the pollution problem.</a:t>
            </a:r>
            <a:endParaRPr sz="354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13" y="401825"/>
            <a:ext cx="11968774" cy="605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1952125" y="26965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4900">
                <a:solidFill>
                  <a:srgbClr val="93C47D"/>
                </a:solidFill>
              </a:rPr>
              <a:t>Contents</a:t>
            </a:r>
            <a:endParaRPr b="1" sz="6200">
              <a:solidFill>
                <a:srgbClr val="93C47D"/>
              </a:solidFill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2206250" y="1488550"/>
            <a:ext cx="8908800" cy="5169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3180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Objective</a:t>
            </a:r>
            <a:endParaRPr b="1" sz="3100">
              <a:solidFill>
                <a:srgbClr val="FFFFFF"/>
              </a:solidFill>
            </a:endParaRPr>
          </a:p>
          <a:p>
            <a:pPr indent="-42545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Introduction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Project Timeline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Stages of Development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Component description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Arduino Uno  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NodeMCU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IR Sensor 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Arduino IDE 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Flowchart 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Working </a:t>
            </a:r>
            <a:endParaRPr b="1" sz="3100">
              <a:solidFill>
                <a:srgbClr val="FFFFFF"/>
              </a:solidFill>
            </a:endParaRPr>
          </a:p>
          <a:p>
            <a:pPr indent="-4318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Advantages</a:t>
            </a:r>
            <a:endParaRPr b="1" sz="3100">
              <a:solidFill>
                <a:srgbClr val="FFFFFF"/>
              </a:solidFill>
            </a:endParaRPr>
          </a:p>
          <a:p>
            <a:pPr indent="-42545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Application</a:t>
            </a:r>
            <a:endParaRPr b="1" sz="3100">
              <a:solidFill>
                <a:srgbClr val="FFFFFF"/>
              </a:solidFill>
            </a:endParaRPr>
          </a:p>
          <a:p>
            <a:pPr indent="-42545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100"/>
              <a:buChar char="❏"/>
            </a:pPr>
            <a:r>
              <a:rPr b="1" lang="en-US" sz="3100">
                <a:solidFill>
                  <a:srgbClr val="FFFFFF"/>
                </a:solidFill>
              </a:rPr>
              <a:t>Conclusion</a:t>
            </a:r>
            <a:endParaRPr b="1" sz="3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2005275" y="52500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900">
                <a:solidFill>
                  <a:srgbClr val="93C47D"/>
                </a:solidFill>
              </a:rPr>
              <a:t>Objective</a:t>
            </a:r>
            <a:endParaRPr b="1" sz="6200">
              <a:solidFill>
                <a:srgbClr val="93C47D"/>
              </a:solidFill>
            </a:endParaRPr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1730000" y="2090067"/>
            <a:ext cx="9385200" cy="3881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The main aim of this project is reduces the risk of finding the parking slots in any parking area.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  <a:p>
            <a:pPr indent="-438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It eliminates the unnecessary travelling of vehicles across the filled parking slots in a city.</a:t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684817" y="629258"/>
            <a:ext cx="6116100" cy="15315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4900">
                <a:solidFill>
                  <a:srgbClr val="93C47D"/>
                </a:solidFill>
              </a:rPr>
              <a:t>Introduction</a:t>
            </a:r>
            <a:endParaRPr b="1" sz="6200">
              <a:solidFill>
                <a:srgbClr val="93C47D"/>
              </a:solidFill>
            </a:endParaRPr>
          </a:p>
        </p:txBody>
      </p:sp>
      <p:sp>
        <p:nvSpPr>
          <p:cNvPr id="163" name="Google Shape;163;p18"/>
          <p:cNvSpPr txBox="1"/>
          <p:nvPr>
            <p:ph idx="4294967295" type="body"/>
          </p:nvPr>
        </p:nvSpPr>
        <p:spPr>
          <a:xfrm>
            <a:off x="226825" y="2690467"/>
            <a:ext cx="9385200" cy="3881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Smart Car Parking System is an integrated system to organize cars in public areas.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  <a:p>
            <a:pPr indent="-438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3300"/>
              <a:buChar char="❖"/>
            </a:pPr>
            <a:r>
              <a:rPr lang="en-US" sz="3300">
                <a:solidFill>
                  <a:srgbClr val="FFFFFF"/>
                </a:solidFill>
              </a:rPr>
              <a:t>All vehicles enter into the parking and waste time for searching for parking slot .</a:t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12" y="1557975"/>
            <a:ext cx="11965176" cy="520142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3159900" y="466975"/>
            <a:ext cx="5872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5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Project Timeline</a:t>
            </a:r>
            <a:endParaRPr b="1" sz="55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3" y="77900"/>
            <a:ext cx="11981273" cy="67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1730000" y="525000"/>
            <a:ext cx="93852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B6D7A8"/>
                </a:solidFill>
              </a:rPr>
              <a:t>Component description</a:t>
            </a:r>
            <a:endParaRPr b="1" sz="4700">
              <a:solidFill>
                <a:srgbClr val="B6D7A8"/>
              </a:solidFill>
            </a:endParaRPr>
          </a:p>
        </p:txBody>
      </p:sp>
      <p:graphicFrame>
        <p:nvGraphicFramePr>
          <p:cNvPr id="180" name="Google Shape;180;p21"/>
          <p:cNvGraphicFramePr/>
          <p:nvPr/>
        </p:nvGraphicFramePr>
        <p:xfrm>
          <a:off x="952500" y="2286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{D3E6E473-64F5-41AD-9DB2-3BBD236966A8}</a:tableStyleId>
              </a:tblPr>
              <a:tblGrid>
                <a:gridCol w="5143500"/>
                <a:gridCol w="5143500"/>
              </a:tblGrid>
              <a:tr h="815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800">
                          <a:solidFill>
                            <a:srgbClr val="CC4125"/>
                          </a:solidFill>
                        </a:rPr>
                        <a:t>Hardware</a:t>
                      </a:r>
                      <a:endParaRPr b="1" sz="3800">
                        <a:solidFill>
                          <a:srgbClr val="CC412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800">
                          <a:solidFill>
                            <a:srgbClr val="CC4125"/>
                          </a:solidFill>
                        </a:rPr>
                        <a:t>Software</a:t>
                      </a:r>
                      <a:endParaRPr b="1" sz="3800">
                        <a:solidFill>
                          <a:srgbClr val="CC412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15750"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Nodemcu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Arduino IDE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15750"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ARDUINO UNO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Firebase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15750"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IR Sensors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815750">
                <a:tc>
                  <a:txBody>
                    <a:bodyPr/>
                    <a:lstStyle/>
                    <a:p>
                      <a:pPr indent="-3937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600"/>
                        <a:buChar char="●"/>
                      </a:pPr>
                      <a:r>
                        <a:rPr lang="en-US" sz="2600">
                          <a:solidFill>
                            <a:srgbClr val="FFFFFF"/>
                          </a:solidFill>
                        </a:rPr>
                        <a:t>Servo Motors</a:t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6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2005275" y="525000"/>
            <a:ext cx="9109800" cy="1218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US" sz="4542">
                <a:solidFill>
                  <a:srgbClr val="93C47D"/>
                </a:solidFill>
                <a:latin typeface="Lato"/>
                <a:ea typeface="Lato"/>
                <a:cs typeface="Lato"/>
                <a:sym typeface="Lato"/>
              </a:rPr>
              <a:t>Arduino Uno  </a:t>
            </a:r>
            <a:endParaRPr b="1" sz="7300">
              <a:solidFill>
                <a:srgbClr val="93C47D"/>
              </a:solidFill>
            </a:endParaRPr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1730000" y="1801225"/>
            <a:ext cx="9385200" cy="4950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121900" lIns="121900" spcFirstLastPara="1" rIns="121900" wrap="square" tIns="121900">
            <a:normAutofit fontScale="85000" lnSpcReduction="10000"/>
          </a:bodyPr>
          <a:lstStyle/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Microcontroller: ATmega328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Operating Voltage: 5V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Input Voltage (recommended): 7-12V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Input Voltage (limits): 6-20V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Digital I/O Pins: 14 (of which 6 provide PWM output)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Analog Input Pins: 6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DC Current per I/O Pin: 40 mA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DC Current for 3.3V Pin: 50 mA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Flash Memory: 32 KB  </a:t>
            </a:r>
            <a:endParaRPr sz="3442">
              <a:solidFill>
                <a:srgbClr val="FFFFFF"/>
              </a:solidFill>
            </a:endParaRPr>
          </a:p>
          <a:p>
            <a:pPr indent="-414428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❖"/>
            </a:pPr>
            <a:r>
              <a:rPr lang="en-US" sz="3442">
                <a:solidFill>
                  <a:srgbClr val="FFFFFF"/>
                </a:solidFill>
              </a:rPr>
              <a:t>Clock Speed: 16 MHz</a:t>
            </a:r>
            <a:endParaRPr sz="3442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